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D_48231E0C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8" r:id="rId3"/>
    <p:sldId id="269" r:id="rId4"/>
    <p:sldId id="267" r:id="rId5"/>
    <p:sldId id="270" r:id="rId6"/>
    <p:sldId id="260" r:id="rId7"/>
    <p:sldId id="261" r:id="rId8"/>
    <p:sldId id="263" r:id="rId9"/>
    <p:sldId id="265" r:id="rId1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C273D4A-4464-67AC-D2A2-C692F29F8297}" name="Ale Maccario" initials="AM" userId="0a84242ed5cd7e4d" providerId="Windows Live"/>
  <p188:author id="{2E2F12B5-2FE7-5D8E-9683-0235A1756D27}" name="c.dimartino2@campus.unimib.it" initials="c" userId="S::c.dimartino2@campus.unimib.it::295e7abd-4ecc-4200-ad4a-e2bcee39811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33" d="100"/>
          <a:sy n="33" d="100"/>
        </p:scale>
        <p:origin x="2178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8/10/relationships/authors" Target="author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omments/modernComment_10D_48231E0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70FCFFF-5196-4F69-8CA8-9FB487078E9E}" authorId="{DC273D4A-4464-67AC-D2A2-C692F29F8297}" created="2021-11-18T10:33:01.89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705997519" sldId="257"/>
      <ac:spMk id="2" creationId="{E8AECA9A-624D-4B42-B846-40540D4184AA}"/>
      <ac:txMk cp="0" len="379">
        <ac:context len="380" hash="2066638351"/>
      </ac:txMk>
    </ac:txMkLst>
    <p188:replyLst>
      <p188:reply id="{5D307DF7-89EF-7740-B47D-2B393C443962}" authorId="{2E2F12B5-2FE7-5D8E-9683-0235A1756D27}" created="2021-11-18T12:51:54.844">
        <p188:txBody>
          <a:bodyPr/>
          <a:lstStyle/>
          <a:p>
            <a:r>
              <a:rPr lang="it-IT"/>
              <a:t>Mushroom poisonings are caused by an incorrect classification of the species; for instance toxins can cause several different serious syndromes, according of course to the quantity ingested. 
In order to make the right identification, we are trying to build a Machine Learning models in order to predict, based on the characteristics of the mushroom, whether it is edible or not.
</a:t>
            </a:r>
          </a:p>
        </p188:txBody>
      </p188:reply>
      <p188:reply id="{5013E142-2CE4-5541-B019-8E3888A01237}" authorId="{2E2F12B5-2FE7-5D8E-9683-0235A1756D27}" created="2021-11-18T12:56:39.767">
        <p188:txBody>
          <a:bodyPr/>
          <a:lstStyle/>
          <a:p>
            <a:r>
              <a:rPr lang="it-IT"/>
              <a:t>&lt;3</a:t>
            </a:r>
          </a:p>
        </p188:txBody>
      </p188:reply>
    </p188:replyLst>
    <p188:txBody>
      <a:bodyPr/>
      <a:lstStyle/>
      <a:p>
        <a:r>
          <a:rPr lang="it-IT"/>
          <a:t>Da usare come testo parlato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CB25D1-FADF-4306-99B5-A6580EDD4D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35CA3A6-EE75-492A-853C-82AB135478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A74FCD2-AC66-4879-893E-EC1208BBB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34F9E-6504-471C-B123-F882C2178F38}" type="datetimeFigureOut">
              <a:rPr lang="it-IT" smtClean="0"/>
              <a:t>18/11/2021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78A29D-D772-4FE0-9364-6A9883951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279946-650E-4BB1-9C34-9CFE16C5E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2AEB-7980-4432-88C5-D4B46FB13A9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2558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387250-D06E-45C0-B176-D14BF5039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4DB640F-1AA4-4CB0-8AA3-2D7CA9457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708B1D4-FAD3-4EA6-9292-ACFE38FAB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34F9E-6504-471C-B123-F882C2178F38}" type="datetimeFigureOut">
              <a:rPr lang="it-IT" smtClean="0"/>
              <a:t>18/11/2021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B9845B8-7A24-4787-B19C-ED6DFC675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F1AD290-CBFA-4B62-9CAB-9A2D84D50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2AEB-7980-4432-88C5-D4B46FB13A9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8236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210D94E-1C87-4656-914C-BF1A121E88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D882502-8E87-4BBB-8A64-F23766ABC8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12AAD62-9A9A-4168-911A-21B05D177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34F9E-6504-471C-B123-F882C2178F38}" type="datetimeFigureOut">
              <a:rPr lang="it-IT" smtClean="0"/>
              <a:t>18/11/2021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02E707D-9E53-4AFA-A96E-2D686CA31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5B17EAA-DE89-4EB5-84D8-07AF30DB9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2AEB-7980-4432-88C5-D4B46FB13A9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2639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B9B0EF-7641-4E70-BBD9-DE18E2ADE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5D37275-5351-4C79-B657-C27DEBA73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47FBBB2-AAB7-4FA1-A5B0-96F77FE63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34F9E-6504-471C-B123-F882C2178F38}" type="datetimeFigureOut">
              <a:rPr lang="it-IT" smtClean="0"/>
              <a:t>18/11/2021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EE6E062-F234-4267-9B88-7686C10C9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1B0A6E4-28AE-47BD-8B5A-754ACBDCE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2AEB-7980-4432-88C5-D4B46FB13A9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9794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C10200-5190-4427-9C88-F599566B1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B2BFAD0-9D5B-4C91-B87F-CB0036C09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CBA327D-B5A3-4D1B-91C4-560F08105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34F9E-6504-471C-B123-F882C2178F38}" type="datetimeFigureOut">
              <a:rPr lang="it-IT" smtClean="0"/>
              <a:t>18/11/2021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B855E45-1BE2-4838-9F23-77F8DBA47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5A59F80-576D-4A0E-AD0F-586747A67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2AEB-7980-4432-88C5-D4B46FB13A9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3000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81CC56-152B-4CB0-A778-E85F51C4B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B038175-5C90-4695-8638-315ED38267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A2F136B-0C45-4964-AD45-2C34FA37AD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BE34864-37C2-480A-A208-97B1FB1FA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34F9E-6504-471C-B123-F882C2178F38}" type="datetimeFigureOut">
              <a:rPr lang="it-IT" smtClean="0"/>
              <a:t>18/11/2021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9F615BE-D4B9-4CBB-B7A9-5B193CB12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023B8BE-F772-4012-B0B2-860AA2C95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2AEB-7980-4432-88C5-D4B46FB13A9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6890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56B5D4-315A-440A-8D7A-C6B036CF6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EFCF2CA-50E1-475C-BBDB-C7799181C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B8B6D1-5B1F-423F-8F24-E968330A0F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6CBB8FE-99E1-4AC8-9A6E-94954CCB0E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9BE7618-3A64-48A5-88E3-EE1681A109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603AE9E-78EF-4669-9E22-3BFDDD21D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34F9E-6504-471C-B123-F882C2178F38}" type="datetimeFigureOut">
              <a:rPr lang="it-IT" smtClean="0"/>
              <a:t>18/11/2021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1F05F7E-0865-4DA1-A99A-98617ED41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91E04CB-10F0-43CE-8BFB-94F97E99A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2AEB-7980-4432-88C5-D4B46FB13A9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5910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6A1992-C8D2-49F2-BE8D-13625E4D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4DC218F-5BAB-4047-B352-F6144CDBB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34F9E-6504-471C-B123-F882C2178F38}" type="datetimeFigureOut">
              <a:rPr lang="it-IT" smtClean="0"/>
              <a:t>18/11/2021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74AC755-91BA-4233-89D2-DC12FEB70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320A2F4-F44A-4AF2-8A77-A019D04FD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2AEB-7980-4432-88C5-D4B46FB13A9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9140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16C830D-FC26-4F12-B099-25F5E4E19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34F9E-6504-471C-B123-F882C2178F38}" type="datetimeFigureOut">
              <a:rPr lang="it-IT" smtClean="0"/>
              <a:t>18/11/2021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D9F0509-E98D-4378-8BD6-8F04F5938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F4831A2-5F8C-4B76-A0B9-A50447256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2AEB-7980-4432-88C5-D4B46FB13A9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0933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5B5AD-9590-4EDF-A7A2-53B54651E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19EC286-C4BB-4DBE-B8DB-AA53844E9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26E3CED-CD70-4D1F-BB1F-1E3749BA45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C651197-93AA-49F7-8B4C-5624CD327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34F9E-6504-471C-B123-F882C2178F38}" type="datetimeFigureOut">
              <a:rPr lang="it-IT" smtClean="0"/>
              <a:t>18/11/2021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5B9D662-8816-4CE6-842F-BEBBC65D5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E990455-E9B0-4C88-844C-6F61E3C79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2AEB-7980-4432-88C5-D4B46FB13A9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1312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DE6CEC-A95D-491C-8C70-DD9BB312E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398BF7F-F792-4062-A60D-A946AC5DF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5D41958-BA5D-4F37-A0D5-C2B8C42A9C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87EB7EF-B23B-48A9-B867-EA39BF022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34F9E-6504-471C-B123-F882C2178F38}" type="datetimeFigureOut">
              <a:rPr lang="it-IT" smtClean="0"/>
              <a:t>18/11/2021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CA24E28-8E27-44C9-8CA1-DCF920DCB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48FB2BC-9F6C-40EE-831F-48132B4A7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D2AEB-7980-4432-88C5-D4B46FB13A9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4171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8F30254-89C6-466F-B054-5AF8EA5F0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D7D0646-638A-4C86-9F11-FF30F259B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3CA7A94-FD22-416F-807B-24E7FFAF4B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34F9E-6504-471C-B123-F882C2178F38}" type="datetimeFigureOut">
              <a:rPr lang="it-IT" smtClean="0"/>
              <a:t>18/11/2021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A0A078-18A8-4045-9305-221BA44379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0C7861A-B1F6-4EDF-8DE6-7A2838844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D2AEB-7980-4432-88C5-D4B46FB13A9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5619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mailto:almaccario@edu.aau.at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ture.com/scientificreports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i.org/10.1038/s41598-021-87602-3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microsoft.com/office/2018/10/relationships/comments" Target="../comments/modernComment_10D_48231E0C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ushroom.mathematik.uni-marburg.de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306229E-B6CB-4E2C-A958-9D8F770BD8E8}"/>
              </a:ext>
            </a:extLst>
          </p:cNvPr>
          <p:cNvSpPr txBox="1"/>
          <p:nvPr/>
        </p:nvSpPr>
        <p:spPr>
          <a:xfrm>
            <a:off x="6096000" y="1614351"/>
            <a:ext cx="4501218" cy="4924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4400" b="1" dirty="0">
                <a:effectLst/>
                <a:latin typeface="Bell MT" panose="02020503060305020303" pitchFamily="18" charset="0"/>
              </a:rPr>
              <a:t>ABOUT US</a:t>
            </a:r>
          </a:p>
          <a:p>
            <a:pPr algn="ctr"/>
            <a:endParaRPr lang="it-IT" sz="2000" dirty="0">
              <a:effectLst/>
              <a:latin typeface="Bell MT" panose="02020503060305020303" pitchFamily="18" charset="0"/>
            </a:endParaRPr>
          </a:p>
          <a:p>
            <a:r>
              <a:rPr lang="it-IT" sz="2600" dirty="0">
                <a:latin typeface="Bell MT" panose="02020503060305020303" pitchFamily="18" charset="0"/>
              </a:rPr>
              <a:t>Camilla Vittoria Di Martino </a:t>
            </a:r>
          </a:p>
          <a:p>
            <a:r>
              <a:rPr lang="it-IT" sz="2000" dirty="0">
                <a:latin typeface="Cambria" panose="02040503050406030204" pitchFamily="18" charset="0"/>
                <a:ea typeface="Cambria" panose="02040503050406030204" pitchFamily="18" charset="0"/>
              </a:rPr>
              <a:t>12123965</a:t>
            </a:r>
          </a:p>
          <a:p>
            <a:r>
              <a:rPr lang="it-IT" sz="2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cv.martino@edu.aau.at</a:t>
            </a:r>
          </a:p>
          <a:p>
            <a:endParaRPr lang="it-IT" sz="2600" dirty="0">
              <a:latin typeface="Bell MT" panose="02020503060305020303" pitchFamily="18" charset="0"/>
            </a:endParaRPr>
          </a:p>
          <a:p>
            <a:r>
              <a:rPr lang="it-IT" sz="2600" dirty="0">
                <a:latin typeface="Bell MT" panose="02020503060305020303" pitchFamily="18" charset="0"/>
              </a:rPr>
              <a:t>Alessandro Maccario</a:t>
            </a:r>
          </a:p>
          <a:p>
            <a:r>
              <a:rPr lang="it-IT" sz="2000" dirty="0">
                <a:latin typeface="Cambria" panose="02040503050406030204" pitchFamily="18" charset="0"/>
                <a:ea typeface="Cambria" panose="02040503050406030204" pitchFamily="18" charset="0"/>
              </a:rPr>
              <a:t>12116666</a:t>
            </a:r>
          </a:p>
          <a:p>
            <a:r>
              <a:rPr lang="it-IT" sz="2000" dirty="0">
                <a:hlinkClick r:id="rId2"/>
              </a:rPr>
              <a:t>almaccario@edu.aau.at</a:t>
            </a:r>
            <a:endParaRPr lang="it-IT" sz="2000" dirty="0"/>
          </a:p>
          <a:p>
            <a:endParaRPr lang="it-IT" sz="2600" dirty="0">
              <a:latin typeface="Bell MT" panose="02020503060305020303" pitchFamily="18" charset="0"/>
            </a:endParaRPr>
          </a:p>
          <a:p>
            <a:r>
              <a:rPr lang="it-IT" sz="2600" dirty="0">
                <a:latin typeface="Bell MT" panose="02020503060305020303" pitchFamily="18" charset="0"/>
              </a:rPr>
              <a:t>Iman Ras</a:t>
            </a:r>
          </a:p>
          <a:p>
            <a:r>
              <a:rPr lang="it-IT" sz="2000" dirty="0">
                <a:latin typeface="Cambria" panose="02040503050406030204" pitchFamily="18" charset="0"/>
                <a:ea typeface="Cambria" panose="02040503050406030204" pitchFamily="18" charset="0"/>
              </a:rPr>
              <a:t>12125048</a:t>
            </a:r>
          </a:p>
          <a:p>
            <a:r>
              <a:rPr lang="it-IT" sz="2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i.ras@edu.aau.at</a:t>
            </a:r>
            <a:endParaRPr lang="it-IT" sz="2000" dirty="0">
              <a:solidFill>
                <a:srgbClr val="FF0000"/>
              </a:solidFill>
              <a:latin typeface="Bell MT" panose="02020503060305020303" pitchFamily="18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EDC6651-457A-461B-BF8C-5873CA8A69EF}"/>
              </a:ext>
            </a:extLst>
          </p:cNvPr>
          <p:cNvSpPr txBox="1"/>
          <p:nvPr/>
        </p:nvSpPr>
        <p:spPr>
          <a:xfrm>
            <a:off x="5339419" y="116006"/>
            <a:ext cx="67272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effectLst/>
                <a:latin typeface="Adobe Garamond Pro" panose="02020502060506020403" pitchFamily="18" charset="0"/>
                <a:cs typeface="Angsana New" panose="02020603050405020304" pitchFamily="18" charset="-34"/>
              </a:rPr>
              <a:t>EDIBLE, OR NOT EDIBLE?</a:t>
            </a:r>
          </a:p>
          <a:p>
            <a:pPr algn="ctr"/>
            <a:r>
              <a:rPr lang="it-IT" sz="4000" b="1" dirty="0">
                <a:latin typeface="Adobe Garamond Pro" panose="02020502060506020403" pitchFamily="18" charset="0"/>
                <a:cs typeface="Angsana New" panose="02020603050405020304" pitchFamily="18" charset="-34"/>
              </a:rPr>
              <a:t>THAT’S THE QUESTION.</a:t>
            </a:r>
          </a:p>
          <a:p>
            <a:endParaRPr lang="it-IT" sz="2800" dirty="0">
              <a:latin typeface="Adobe Garamond Pro" panose="02020502060506020403" pitchFamily="18" charset="0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CC9C4782-8787-4C4D-BC7D-26A9100A76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-1" y="0"/>
            <a:ext cx="5143963" cy="68580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6" name="Segno di sottrazione 15">
            <a:extLst>
              <a:ext uri="{FF2B5EF4-FFF2-40B4-BE49-F238E27FC236}">
                <a16:creationId xmlns:a16="http://schemas.microsoft.com/office/drawing/2014/main" id="{603DF12A-829D-446A-B47F-ECAF44359FAE}"/>
              </a:ext>
            </a:extLst>
          </p:cNvPr>
          <p:cNvSpPr/>
          <p:nvPr/>
        </p:nvSpPr>
        <p:spPr>
          <a:xfrm>
            <a:off x="5490235" y="2235106"/>
            <a:ext cx="4650133" cy="247650"/>
          </a:xfrm>
          <a:prstGeom prst="mathMinus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19AB1BD0-C93E-4962-AD22-7F16CBFAB08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072" y="2639439"/>
            <a:ext cx="426814" cy="42681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5A4426FF-BEC3-4863-AB1A-010E6495F39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483" y="4076563"/>
            <a:ext cx="426814" cy="426814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7B12062B-3D88-4B8C-90D7-0D6E88B9A9B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072" y="5513689"/>
            <a:ext cx="426814" cy="426814"/>
          </a:xfrm>
          <a:prstGeom prst="rect">
            <a:avLst/>
          </a:prstGeom>
        </p:spPr>
      </p:pic>
      <p:sp>
        <p:nvSpPr>
          <p:cNvPr id="22" name="Mezza cornice 21">
            <a:extLst>
              <a:ext uri="{FF2B5EF4-FFF2-40B4-BE49-F238E27FC236}">
                <a16:creationId xmlns:a16="http://schemas.microsoft.com/office/drawing/2014/main" id="{B3EDA4CE-22F7-4238-B9C2-E9FA488E292D}"/>
              </a:ext>
            </a:extLst>
          </p:cNvPr>
          <p:cNvSpPr/>
          <p:nvPr/>
        </p:nvSpPr>
        <p:spPr>
          <a:xfrm rot="10800000">
            <a:off x="10665332" y="5179778"/>
            <a:ext cx="1551903" cy="1701728"/>
          </a:xfrm>
          <a:prstGeom prst="halfFrame">
            <a:avLst>
              <a:gd name="adj1" fmla="val 10525"/>
              <a:gd name="adj2" fmla="val 8623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599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7EDC6651-457A-461B-BF8C-5873CA8A69EF}"/>
              </a:ext>
            </a:extLst>
          </p:cNvPr>
          <p:cNvSpPr txBox="1"/>
          <p:nvPr/>
        </p:nvSpPr>
        <p:spPr>
          <a:xfrm>
            <a:off x="623944" y="0"/>
            <a:ext cx="5861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u="sng" dirty="0">
                <a:solidFill>
                  <a:srgbClr val="1A2E0E"/>
                </a:solidFill>
                <a:latin typeface="Apple Braille" pitchFamily="2" charset="0"/>
                <a:cs typeface="Arial" panose="020B0604020202020204" pitchFamily="34" charset="0"/>
              </a:rPr>
              <a:t>SELECTED PAPER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E25E2DD-4EE6-4FA2-987D-7D5C52032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" t="7491" r="1062" b="66498"/>
          <a:stretch/>
        </p:blipFill>
        <p:spPr>
          <a:xfrm>
            <a:off x="1" y="4476803"/>
            <a:ext cx="12191999" cy="2381197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F16D16C-BE88-4EFD-8426-EEEEB5B95736}"/>
              </a:ext>
            </a:extLst>
          </p:cNvPr>
          <p:cNvSpPr txBox="1"/>
          <p:nvPr/>
        </p:nvSpPr>
        <p:spPr>
          <a:xfrm>
            <a:off x="623944" y="982313"/>
            <a:ext cx="114246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b="1" i="0" strike="noStrike" baseline="0" dirty="0">
                <a:solidFill>
                  <a:srgbClr val="1A2E0E"/>
                </a:solidFill>
                <a:latin typeface="Apple Braille" pitchFamily="2" charset="0"/>
              </a:rPr>
              <a:t>Title :  </a:t>
            </a:r>
            <a:r>
              <a:rPr lang="it-IT" b="1" dirty="0">
                <a:latin typeface="Apple Braille" pitchFamily="2" charset="0"/>
              </a:rPr>
              <a:t>«</a:t>
            </a:r>
            <a:r>
              <a:rPr lang="it-IT" b="1" i="0" u="none" strike="noStrike" baseline="0" dirty="0">
                <a:latin typeface="Apple Braille" pitchFamily="2" charset="0"/>
              </a:rPr>
              <a:t>Mushroom data creation, curation, and simulation to support </a:t>
            </a:r>
            <a:r>
              <a:rPr lang="it-IT" b="1" i="0" u="none" strike="noStrike" baseline="0" dirty="0" err="1">
                <a:latin typeface="Apple Braille" pitchFamily="2" charset="0"/>
              </a:rPr>
              <a:t>classification</a:t>
            </a:r>
            <a:r>
              <a:rPr lang="it-IT" b="1" i="0" u="none" strike="noStrike" baseline="0" dirty="0">
                <a:latin typeface="Apple Braille" pitchFamily="2" charset="0"/>
              </a:rPr>
              <a:t> tasks.»</a:t>
            </a:r>
            <a:endParaRPr lang="it-IT" b="1" u="sng" dirty="0">
              <a:solidFill>
                <a:srgbClr val="1A2E0E"/>
              </a:solidFill>
              <a:latin typeface="Apple Braille" pitchFamily="2" charset="0"/>
            </a:endParaRPr>
          </a:p>
          <a:p>
            <a:pPr algn="l"/>
            <a:r>
              <a:rPr lang="de-DE" b="1" i="0" strike="noStrike" baseline="0" dirty="0">
                <a:solidFill>
                  <a:srgbClr val="1A2E0E"/>
                </a:solidFill>
                <a:latin typeface="Apple Braille" pitchFamily="2" charset="0"/>
              </a:rPr>
              <a:t>Authors</a:t>
            </a:r>
            <a:r>
              <a:rPr lang="de-DE" b="1" dirty="0">
                <a:solidFill>
                  <a:srgbClr val="1A2E0E"/>
                </a:solidFill>
                <a:latin typeface="Apple Braille" pitchFamily="2" charset="0"/>
              </a:rPr>
              <a:t>: </a:t>
            </a:r>
          </a:p>
          <a:p>
            <a:pPr marL="457200" indent="-457200" algn="l">
              <a:buFont typeface="+mj-lt"/>
              <a:buAutoNum type="arabicPeriod"/>
            </a:pPr>
            <a:r>
              <a:rPr lang="de-DE" i="0" u="none" strike="noStrike" baseline="0" dirty="0">
                <a:latin typeface="Apple Braille" pitchFamily="2" charset="0"/>
              </a:rPr>
              <a:t>Dennis Wagner</a:t>
            </a:r>
            <a:endParaRPr lang="de-DE" dirty="0">
              <a:latin typeface="Apple Braille" pitchFamily="2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de-DE" i="0" u="none" strike="noStrike" baseline="0" dirty="0">
                <a:latin typeface="Apple Braille" pitchFamily="2" charset="0"/>
              </a:rPr>
              <a:t>Dominik Heider</a:t>
            </a:r>
          </a:p>
          <a:p>
            <a:pPr marL="457200" indent="-457200">
              <a:buFont typeface="+mj-lt"/>
              <a:buAutoNum type="arabicPeriod"/>
            </a:pPr>
            <a:r>
              <a:rPr lang="de-DE" i="0" u="none" strike="noStrike" baseline="0" dirty="0">
                <a:solidFill>
                  <a:srgbClr val="1A2E0E"/>
                </a:solidFill>
                <a:latin typeface="Apple Braille" pitchFamily="2" charset="0"/>
              </a:rPr>
              <a:t>Georges</a:t>
            </a:r>
            <a:r>
              <a:rPr lang="de-DE" i="0" u="none" strike="noStrike" baseline="0" dirty="0">
                <a:latin typeface="Apple Braille" pitchFamily="2" charset="0"/>
              </a:rPr>
              <a:t> Hattab </a:t>
            </a:r>
            <a:endParaRPr lang="de-DE" dirty="0">
              <a:latin typeface="Apple Braille" pitchFamily="2" charset="0"/>
            </a:endParaRPr>
          </a:p>
          <a:p>
            <a:r>
              <a:rPr lang="de-DE" dirty="0">
                <a:latin typeface="Apple Braille" pitchFamily="2" charset="0"/>
              </a:rPr>
              <a:t>All from: </a:t>
            </a:r>
            <a:r>
              <a:rPr lang="it-IT" dirty="0">
                <a:latin typeface="Apple Braille" pitchFamily="2" charset="0"/>
              </a:rPr>
              <a:t>Department of Mathematics and Computer Science, University of Marburg,  35043 Marburg, Germany. </a:t>
            </a:r>
          </a:p>
          <a:p>
            <a:pPr algn="l"/>
            <a:endParaRPr lang="de-DE" dirty="0">
              <a:latin typeface="Apple Braille" pitchFamily="2" charset="0"/>
            </a:endParaRPr>
          </a:p>
          <a:p>
            <a:pPr algn="l"/>
            <a:r>
              <a:rPr lang="it-IT" b="1" dirty="0">
                <a:solidFill>
                  <a:srgbClr val="1A2E0E"/>
                </a:solidFill>
                <a:latin typeface="Apple Braille" pitchFamily="2" charset="0"/>
              </a:rPr>
              <a:t>Published on: </a:t>
            </a:r>
            <a:r>
              <a:rPr lang="it-IT" b="0" i="0" u="none" strike="noStrike" baseline="0" dirty="0">
                <a:latin typeface="Apple Braille" pitchFamily="2" charset="0"/>
                <a:hlinkClick r:id="rId3"/>
              </a:rPr>
              <a:t>www.nature.com/scientificreports</a:t>
            </a:r>
            <a:endParaRPr lang="de-DE" b="0" i="0" u="none" strike="noStrike" baseline="0" dirty="0">
              <a:latin typeface="Apple Braille" pitchFamily="2" charset="0"/>
            </a:endParaRPr>
          </a:p>
          <a:p>
            <a:pPr algn="l"/>
            <a:endParaRPr lang="de-DE" dirty="0">
              <a:latin typeface="Apple Braille" pitchFamily="2" charset="0"/>
            </a:endParaRPr>
          </a:p>
          <a:p>
            <a:pPr algn="l"/>
            <a:r>
              <a:rPr lang="en-US" b="1" dirty="0">
                <a:solidFill>
                  <a:srgbClr val="1A2E0E"/>
                </a:solidFill>
                <a:latin typeface="Apple Braille" pitchFamily="2" charset="0"/>
              </a:rPr>
              <a:t>Complete citation: </a:t>
            </a:r>
            <a:r>
              <a:rPr lang="en-US" dirty="0">
                <a:latin typeface="Apple Braille" pitchFamily="2" charset="0"/>
              </a:rPr>
              <a:t>Wagner, D., Heider, D. &amp; Hattab, G. Mushroom data creation, curation, and simulation to support classification tasks. </a:t>
            </a:r>
            <a:r>
              <a:rPr lang="en-US" i="1" dirty="0">
                <a:latin typeface="Apple Braille" pitchFamily="2" charset="0"/>
              </a:rPr>
              <a:t>Sci Rep</a:t>
            </a:r>
            <a:r>
              <a:rPr lang="en-US" dirty="0">
                <a:latin typeface="Apple Braille" pitchFamily="2" charset="0"/>
              </a:rPr>
              <a:t> </a:t>
            </a:r>
            <a:r>
              <a:rPr lang="en-US" b="1" dirty="0">
                <a:latin typeface="Apple Braille" pitchFamily="2" charset="0"/>
              </a:rPr>
              <a:t>11, </a:t>
            </a:r>
            <a:r>
              <a:rPr lang="en-US" dirty="0">
                <a:latin typeface="Apple Braille" pitchFamily="2" charset="0"/>
              </a:rPr>
              <a:t>8134 (2021). </a:t>
            </a:r>
          </a:p>
          <a:p>
            <a:pPr algn="l"/>
            <a:r>
              <a:rPr lang="en-US" dirty="0">
                <a:latin typeface="Apple Braille" pitchFamily="2" charset="0"/>
                <a:hlinkClick r:id="rId4"/>
              </a:rPr>
              <a:t>https://doi.org/10.1038/s41598-021-87602-3</a:t>
            </a:r>
            <a:endParaRPr lang="en-US" dirty="0">
              <a:latin typeface="Apple Braille" pitchFamily="2" charset="0"/>
            </a:endParaRPr>
          </a:p>
        </p:txBody>
      </p:sp>
      <p:sp>
        <p:nvSpPr>
          <p:cNvPr id="7" name="Mezza cornice 6">
            <a:extLst>
              <a:ext uri="{FF2B5EF4-FFF2-40B4-BE49-F238E27FC236}">
                <a16:creationId xmlns:a16="http://schemas.microsoft.com/office/drawing/2014/main" id="{FB2B4276-E46D-4CD4-BDA9-EC97C8FB4584}"/>
              </a:ext>
            </a:extLst>
          </p:cNvPr>
          <p:cNvSpPr/>
          <p:nvPr/>
        </p:nvSpPr>
        <p:spPr>
          <a:xfrm rot="5400000">
            <a:off x="10565186" y="-74913"/>
            <a:ext cx="1551903" cy="1701728"/>
          </a:xfrm>
          <a:prstGeom prst="halfFrame">
            <a:avLst>
              <a:gd name="adj1" fmla="val 10525"/>
              <a:gd name="adj2" fmla="val 8623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62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5BD206A-1A4E-4099-95A3-C6B4B25710F2}"/>
              </a:ext>
            </a:extLst>
          </p:cNvPr>
          <p:cNvSpPr txBox="1"/>
          <p:nvPr/>
        </p:nvSpPr>
        <p:spPr>
          <a:xfrm>
            <a:off x="352848" y="536802"/>
            <a:ext cx="7235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u="sng" dirty="0">
                <a:latin typeface="Apple Braille" pitchFamily="2" charset="0"/>
              </a:rPr>
              <a:t>Our motivation and goals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BAF1544-5966-4C13-BB57-4B51DBFF818C}"/>
              </a:ext>
            </a:extLst>
          </p:cNvPr>
          <p:cNvSpPr txBox="1"/>
          <p:nvPr/>
        </p:nvSpPr>
        <p:spPr>
          <a:xfrm>
            <a:off x="478972" y="1568668"/>
            <a:ext cx="667657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pple Braille" pitchFamily="2" charset="0"/>
              </a:rPr>
              <a:t>OUR</a:t>
            </a:r>
            <a:r>
              <a:rPr lang="en-US" sz="2200" u="none" strike="noStrike" baseline="0" dirty="0">
                <a:latin typeface="Apple Braille" pitchFamily="2" charset="0"/>
              </a:rPr>
              <a:t> MOTIVATION:</a:t>
            </a:r>
          </a:p>
          <a:p>
            <a:pPr marL="285750" indent="-285750">
              <a:buFontTx/>
              <a:buChar char="-"/>
            </a:pPr>
            <a:r>
              <a:rPr lang="en-US" sz="2200" b="0" u="none" strike="noStrike" baseline="0" dirty="0">
                <a:latin typeface="Apple Braille" pitchFamily="2" charset="0"/>
              </a:rPr>
              <a:t>The reason why we chose this paper is the</a:t>
            </a:r>
            <a:r>
              <a:rPr lang="en-US" sz="2200" u="none" strike="noStrike" baseline="0" dirty="0">
                <a:latin typeface="Apple Braille" pitchFamily="2" charset="0"/>
              </a:rPr>
              <a:t> </a:t>
            </a:r>
            <a:r>
              <a:rPr lang="en-US" sz="2200" b="1" u="none" strike="noStrike" baseline="0" dirty="0">
                <a:latin typeface="Apple Braille" pitchFamily="2" charset="0"/>
              </a:rPr>
              <a:t>peculiarity of mushrooms classification</a:t>
            </a:r>
            <a:r>
              <a:rPr lang="en-US" sz="2200" b="0" u="none" strike="noStrike" baseline="0" dirty="0">
                <a:latin typeface="Apple Braille" pitchFamily="2" charset="0"/>
              </a:rPr>
              <a:t> in the real word, which is a problem existing in nature that is easier to be solved with </a:t>
            </a:r>
            <a:r>
              <a:rPr lang="en-US" sz="2200" b="1" u="none" strike="noStrike" baseline="0" dirty="0">
                <a:latin typeface="Apple Braille" pitchFamily="2" charset="0"/>
              </a:rPr>
              <a:t>machine learning </a:t>
            </a:r>
            <a:r>
              <a:rPr lang="en-US" sz="2200" b="0" u="none" strike="noStrike" baseline="0" dirty="0">
                <a:latin typeface="Apple Braille" pitchFamily="2" charset="0"/>
              </a:rPr>
              <a:t>techniques.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BB2E2C3-E3ED-F149-B722-C810D4A3DC01}"/>
              </a:ext>
            </a:extLst>
          </p:cNvPr>
          <p:cNvSpPr txBox="1"/>
          <p:nvPr/>
        </p:nvSpPr>
        <p:spPr>
          <a:xfrm>
            <a:off x="478971" y="3658117"/>
            <a:ext cx="695234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pple Braille" pitchFamily="2" charset="0"/>
              </a:rPr>
              <a:t>OUR MAIN OBJECTIVES:</a:t>
            </a:r>
          </a:p>
          <a:p>
            <a:pPr marL="285750" indent="-285750">
              <a:buFontTx/>
              <a:buChar char="-"/>
            </a:pPr>
            <a:r>
              <a:rPr lang="en-US" sz="2200" dirty="0">
                <a:latin typeface="Apple Braille" pitchFamily="2" charset="0"/>
              </a:rPr>
              <a:t>Crafting a </a:t>
            </a:r>
            <a:r>
              <a:rPr lang="en-US" sz="2200" b="1" dirty="0">
                <a:latin typeface="Apple Braille" pitchFamily="2" charset="0"/>
              </a:rPr>
              <a:t>workflow</a:t>
            </a:r>
            <a:r>
              <a:rPr lang="en-US" sz="2200" dirty="0">
                <a:latin typeface="Apple Braille" pitchFamily="2" charset="0"/>
              </a:rPr>
              <a:t> for the aim of </a:t>
            </a:r>
            <a:r>
              <a:rPr lang="en-US" sz="2200" b="1" dirty="0">
                <a:latin typeface="Apple Braille" pitchFamily="2" charset="0"/>
              </a:rPr>
              <a:t>binary classification </a:t>
            </a:r>
            <a:r>
              <a:rPr lang="en-US" sz="2200" dirty="0">
                <a:latin typeface="Apple Braille" pitchFamily="2" charset="0"/>
              </a:rPr>
              <a:t>and </a:t>
            </a:r>
            <a:r>
              <a:rPr lang="en-US" sz="2200" b="1" dirty="0">
                <a:latin typeface="Apple Braille" pitchFamily="2" charset="0"/>
              </a:rPr>
              <a:t>evaluation</a:t>
            </a:r>
            <a:r>
              <a:rPr lang="en-US" sz="2200" dirty="0">
                <a:latin typeface="Apple Braille" pitchFamily="2" charset="0"/>
              </a:rPr>
              <a:t> with the task to distinguish between poisonous and edible mushrooms. </a:t>
            </a:r>
          </a:p>
          <a:p>
            <a:pPr marL="285750" indent="-285750">
              <a:buFontTx/>
              <a:buChar char="-"/>
            </a:pPr>
            <a:r>
              <a:rPr lang="en-US" sz="2200" dirty="0">
                <a:latin typeface="Apple Braille" pitchFamily="2" charset="0"/>
              </a:rPr>
              <a:t>To accomplish this goal we use more types of </a:t>
            </a:r>
            <a:r>
              <a:rPr lang="en-US" sz="2200" b="1" dirty="0">
                <a:latin typeface="Apple Braille" pitchFamily="2" charset="0"/>
              </a:rPr>
              <a:t>classifiers</a:t>
            </a:r>
            <a:r>
              <a:rPr lang="en-US" sz="2200" dirty="0">
                <a:latin typeface="Apple Braille" pitchFamily="2" charset="0"/>
              </a:rPr>
              <a:t> to explore different approaches to try achieve better results compare to the ones obtained in the paper.</a:t>
            </a:r>
          </a:p>
        </p:txBody>
      </p:sp>
      <p:pic>
        <p:nvPicPr>
          <p:cNvPr id="5" name="Immagine 4" descr="Immagine che contiene fungo, bosco, vicino&#10;&#10;Descrizione generata automaticamente">
            <a:extLst>
              <a:ext uri="{FF2B5EF4-FFF2-40B4-BE49-F238E27FC236}">
                <a16:creationId xmlns:a16="http://schemas.microsoft.com/office/drawing/2014/main" id="{72A6C8B5-70C8-4656-A197-5E3486226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470" y="1023365"/>
            <a:ext cx="3973375" cy="529783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8" name="Mezza cornice 7">
            <a:extLst>
              <a:ext uri="{FF2B5EF4-FFF2-40B4-BE49-F238E27FC236}">
                <a16:creationId xmlns:a16="http://schemas.microsoft.com/office/drawing/2014/main" id="{28C44E54-AE75-4F1A-A5FA-3A6D193ABA22}"/>
              </a:ext>
            </a:extLst>
          </p:cNvPr>
          <p:cNvSpPr/>
          <p:nvPr/>
        </p:nvSpPr>
        <p:spPr>
          <a:xfrm>
            <a:off x="0" y="-21921"/>
            <a:ext cx="1551903" cy="1701728"/>
          </a:xfrm>
          <a:prstGeom prst="halfFrame">
            <a:avLst>
              <a:gd name="adj1" fmla="val 10525"/>
              <a:gd name="adj2" fmla="val 12424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26100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lbero, esterni, pianta, fiore&#10;&#10;Descrizione generata automaticamente">
            <a:extLst>
              <a:ext uri="{FF2B5EF4-FFF2-40B4-BE49-F238E27FC236}">
                <a16:creationId xmlns:a16="http://schemas.microsoft.com/office/drawing/2014/main" id="{2CFB8F92-ED05-42E1-8BCF-C255FBF67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808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C4C13A89-DBDB-42D7-BBFF-E40733543176}"/>
              </a:ext>
            </a:extLst>
          </p:cNvPr>
          <p:cNvSpPr/>
          <p:nvPr/>
        </p:nvSpPr>
        <p:spPr>
          <a:xfrm>
            <a:off x="-58512" y="0"/>
            <a:ext cx="4578080" cy="6858000"/>
          </a:xfrm>
          <a:prstGeom prst="rect">
            <a:avLst/>
          </a:prstGeom>
          <a:solidFill>
            <a:schemeClr val="bg1">
              <a:lumMod val="9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60D3D98-984C-4E51-9233-6914C511A903}"/>
              </a:ext>
            </a:extLst>
          </p:cNvPr>
          <p:cNvSpPr txBox="1"/>
          <p:nvPr/>
        </p:nvSpPr>
        <p:spPr>
          <a:xfrm>
            <a:off x="4636592" y="6792"/>
            <a:ext cx="74973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All datasets can be found at:</a:t>
            </a:r>
          </a:p>
          <a:p>
            <a:r>
              <a:rPr lang="it-IT" sz="2000" dirty="0"/>
              <a:t>     </a:t>
            </a:r>
            <a:r>
              <a:rPr lang="it-IT" sz="2000" dirty="0">
                <a:hlinkClick r:id="rId3"/>
              </a:rPr>
              <a:t>https://mushroom.mathematik.uni-marburg.de/</a:t>
            </a:r>
            <a:endParaRPr lang="it-IT" sz="2000" dirty="0"/>
          </a:p>
          <a:p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dataset used consists of </a:t>
            </a:r>
            <a:r>
              <a:rPr lang="en-US" sz="2000" b="1" dirty="0"/>
              <a:t>23</a:t>
            </a:r>
            <a:r>
              <a:rPr lang="en-US" sz="2000" dirty="0"/>
              <a:t> variables and </a:t>
            </a:r>
            <a:r>
              <a:rPr lang="en-US" sz="2000" b="1" dirty="0"/>
              <a:t>8124</a:t>
            </a:r>
            <a:r>
              <a:rPr lang="en-US" sz="2000" dirty="0"/>
              <a:t> records.                            The attributes studied are the following (where n = nominal, m = metrical):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FA82692-D9F0-4704-92C4-AFB5ED6CB956}"/>
              </a:ext>
            </a:extLst>
          </p:cNvPr>
          <p:cNvSpPr txBox="1"/>
          <p:nvPr/>
        </p:nvSpPr>
        <p:spPr>
          <a:xfrm>
            <a:off x="4990819" y="1945784"/>
            <a:ext cx="295443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Cap-diameter (m)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Cap-shape (n)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Cap-surface (n)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Cap-color (n)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Stem-height (m)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Stem-width (m)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Stem-root (n)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Stem-surface (n)</a:t>
            </a:r>
          </a:p>
          <a:p>
            <a:r>
              <a:rPr lang="en-US" sz="2000" dirty="0"/>
              <a:t>9.     Stem-color (n)</a:t>
            </a:r>
          </a:p>
          <a:p>
            <a:pPr marL="457200" indent="-457200">
              <a:buAutoNum type="arabicPeriod" startAt="10"/>
            </a:pPr>
            <a:r>
              <a:rPr lang="en-US" sz="2000" dirty="0"/>
              <a:t>Does-bruise-bleed (n)</a:t>
            </a:r>
          </a:p>
          <a:p>
            <a:pPr marL="457200" indent="-457200">
              <a:buAutoNum type="arabicPeriod" startAt="10"/>
            </a:pPr>
            <a:r>
              <a:rPr lang="en-US" sz="2000" dirty="0"/>
              <a:t>Gill-attachment (n)</a:t>
            </a:r>
          </a:p>
          <a:p>
            <a:pPr marL="457200" indent="-457200">
              <a:buAutoNum type="arabicPeriod" startAt="10"/>
            </a:pPr>
            <a:r>
              <a:rPr lang="en-US" sz="2000" dirty="0"/>
              <a:t>Gill-spacing (n)</a:t>
            </a:r>
          </a:p>
          <a:p>
            <a:pPr marL="457200" indent="-457200">
              <a:buAutoNum type="arabicPeriod" startAt="10"/>
            </a:pPr>
            <a:r>
              <a:rPr lang="en-US" sz="2000" dirty="0"/>
              <a:t>Gill-color (n)</a:t>
            </a:r>
          </a:p>
          <a:p>
            <a:pPr marL="457200" indent="-457200">
              <a:buAutoNum type="arabicPeriod" startAt="10"/>
            </a:pPr>
            <a:r>
              <a:rPr lang="en-US" sz="2000" dirty="0"/>
              <a:t>Veil-type (n)</a:t>
            </a:r>
          </a:p>
          <a:p>
            <a:pPr marL="457200" indent="-457200">
              <a:buFontTx/>
              <a:buAutoNum type="arabicPeriod" startAt="10"/>
            </a:pPr>
            <a:r>
              <a:rPr lang="en-US" sz="2000" dirty="0"/>
              <a:t>Veil-color (n)</a:t>
            </a:r>
          </a:p>
          <a:p>
            <a:pPr marL="457200" indent="-457200">
              <a:buFontTx/>
              <a:buAutoNum type="arabicPeriod" startAt="10"/>
            </a:pPr>
            <a:r>
              <a:rPr lang="en-US" sz="2000" dirty="0"/>
              <a:t>Has-ring (n)</a:t>
            </a:r>
          </a:p>
          <a:p>
            <a:pPr marL="457200" indent="-457200">
              <a:buAutoNum type="arabicPeriod" startAt="10"/>
            </a:pPr>
            <a:endParaRPr lang="en-US" sz="20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3B8EEB3-B3A3-4FB7-93DA-9215CA4E98FC}"/>
              </a:ext>
            </a:extLst>
          </p:cNvPr>
          <p:cNvSpPr txBox="1"/>
          <p:nvPr/>
        </p:nvSpPr>
        <p:spPr>
          <a:xfrm>
            <a:off x="8729025" y="1945784"/>
            <a:ext cx="418868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 startAt="17"/>
            </a:pPr>
            <a:r>
              <a:rPr lang="en-US" sz="2000" dirty="0"/>
              <a:t>Ring-type (n)</a:t>
            </a:r>
          </a:p>
          <a:p>
            <a:pPr marL="457200" indent="-457200">
              <a:buAutoNum type="arabicPeriod" startAt="17"/>
            </a:pPr>
            <a:r>
              <a:rPr lang="en-US" sz="2000" dirty="0"/>
              <a:t>Spore-print-color (n)</a:t>
            </a:r>
          </a:p>
          <a:p>
            <a:pPr marL="457200" indent="-457200">
              <a:buAutoNum type="arabicPeriod" startAt="17"/>
            </a:pPr>
            <a:r>
              <a:rPr lang="en-US" sz="2000" dirty="0"/>
              <a:t>Habitat (n)</a:t>
            </a:r>
          </a:p>
          <a:p>
            <a:pPr marL="457200" indent="-457200">
              <a:buAutoNum type="arabicPeriod" startAt="17"/>
            </a:pPr>
            <a:r>
              <a:rPr lang="en-US" sz="2000" dirty="0"/>
              <a:t>Season (n)</a:t>
            </a:r>
          </a:p>
          <a:p>
            <a:pPr marL="457200" indent="-457200">
              <a:buAutoNum type="arabicPeriod" startAt="17"/>
            </a:pPr>
            <a:r>
              <a:rPr lang="it-IT" sz="2000" dirty="0"/>
              <a:t>Family (n)</a:t>
            </a:r>
          </a:p>
          <a:p>
            <a:pPr marL="457200" indent="-457200">
              <a:buAutoNum type="arabicPeriod" startAt="17"/>
            </a:pPr>
            <a:r>
              <a:rPr lang="it-IT" sz="2000" dirty="0"/>
              <a:t>Name (n)</a:t>
            </a:r>
          </a:p>
          <a:p>
            <a:pPr marL="457200" indent="-457200">
              <a:buAutoNum type="arabicPeriod" startAt="17"/>
            </a:pPr>
            <a:r>
              <a:rPr lang="it-IT" sz="2000" b="1" dirty="0"/>
              <a:t>Class (binary) </a:t>
            </a:r>
          </a:p>
          <a:p>
            <a:pPr marL="285750" indent="-285750">
              <a:buFontTx/>
              <a:buChar char="-"/>
            </a:pPr>
            <a:endParaRPr lang="it-IT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9D06E37-36A4-4BF7-918C-91D0F41C2C3A}"/>
              </a:ext>
            </a:extLst>
          </p:cNvPr>
          <p:cNvSpPr/>
          <p:nvPr/>
        </p:nvSpPr>
        <p:spPr>
          <a:xfrm>
            <a:off x="253537" y="2379321"/>
            <a:ext cx="4115263" cy="2099358"/>
          </a:xfrm>
          <a:prstGeom prst="rect">
            <a:avLst/>
          </a:prstGeom>
          <a:solidFill>
            <a:schemeClr val="tx1">
              <a:lumMod val="50000"/>
              <a:lumOff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980E126-3C32-49AC-8C87-AFDD5D015944}"/>
              </a:ext>
            </a:extLst>
          </p:cNvPr>
          <p:cNvSpPr txBox="1"/>
          <p:nvPr/>
        </p:nvSpPr>
        <p:spPr>
          <a:xfrm>
            <a:off x="566057" y="2875002"/>
            <a:ext cx="36409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 sz="4000"/>
            </a:lvl1pPr>
          </a:lstStyle>
          <a:p>
            <a:r>
              <a:rPr lang="it-IT" sz="6600" dirty="0">
                <a:solidFill>
                  <a:schemeClr val="bg1"/>
                </a:solidFill>
                <a:latin typeface="Apple Braille" pitchFamily="2" charset="0"/>
              </a:rPr>
              <a:t>DATASETS</a:t>
            </a:r>
            <a:endParaRPr lang="it-IT" sz="4800" dirty="0">
              <a:solidFill>
                <a:schemeClr val="bg1"/>
              </a:solidFill>
              <a:latin typeface="Apple Braille" pitchFamily="2" charset="0"/>
            </a:endParaRPr>
          </a:p>
        </p:txBody>
      </p:sp>
      <p:sp>
        <p:nvSpPr>
          <p:cNvPr id="14" name="Mezza cornice 13">
            <a:extLst>
              <a:ext uri="{FF2B5EF4-FFF2-40B4-BE49-F238E27FC236}">
                <a16:creationId xmlns:a16="http://schemas.microsoft.com/office/drawing/2014/main" id="{68FCA868-6AB6-4828-BFA7-67508DDE6055}"/>
              </a:ext>
            </a:extLst>
          </p:cNvPr>
          <p:cNvSpPr/>
          <p:nvPr/>
        </p:nvSpPr>
        <p:spPr>
          <a:xfrm rot="5400000">
            <a:off x="10565186" y="-74913"/>
            <a:ext cx="1551903" cy="1701728"/>
          </a:xfrm>
          <a:prstGeom prst="halfFrame">
            <a:avLst>
              <a:gd name="adj1" fmla="val 10525"/>
              <a:gd name="adj2" fmla="val 8623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517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96A155-C704-4B43-A536-B726434F7AC4}"/>
              </a:ext>
            </a:extLst>
          </p:cNvPr>
          <p:cNvSpPr txBox="1"/>
          <p:nvPr/>
        </p:nvSpPr>
        <p:spPr>
          <a:xfrm>
            <a:off x="3881961" y="436832"/>
            <a:ext cx="3851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 sz="4000"/>
            </a:lvl1pPr>
          </a:lstStyle>
          <a:p>
            <a:r>
              <a:rPr lang="it-IT" dirty="0"/>
              <a:t>System workflow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F61E6F61-E786-4C11-A87E-0C7BD9B0C870}"/>
              </a:ext>
            </a:extLst>
          </p:cNvPr>
          <p:cNvSpPr/>
          <p:nvPr/>
        </p:nvSpPr>
        <p:spPr>
          <a:xfrm>
            <a:off x="236267" y="1591126"/>
            <a:ext cx="2008909" cy="12053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7AE3578-CA99-4AA3-9560-B9E16A25A7E8}"/>
              </a:ext>
            </a:extLst>
          </p:cNvPr>
          <p:cNvSpPr/>
          <p:nvPr/>
        </p:nvSpPr>
        <p:spPr>
          <a:xfrm>
            <a:off x="238685" y="4341086"/>
            <a:ext cx="2008909" cy="12053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64B35F3-C5BD-494C-AFCC-7C07DABFF6F6}"/>
              </a:ext>
            </a:extLst>
          </p:cNvPr>
          <p:cNvSpPr/>
          <p:nvPr/>
        </p:nvSpPr>
        <p:spPr>
          <a:xfrm>
            <a:off x="4067405" y="2318643"/>
            <a:ext cx="2008909" cy="12053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2C27E80-3635-44D4-A3F3-3B830624CFFD}"/>
              </a:ext>
            </a:extLst>
          </p:cNvPr>
          <p:cNvSpPr/>
          <p:nvPr/>
        </p:nvSpPr>
        <p:spPr>
          <a:xfrm>
            <a:off x="6446922" y="2301104"/>
            <a:ext cx="2008909" cy="12053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F9583E00-0C11-49A8-894E-D57687C65BD5}"/>
              </a:ext>
            </a:extLst>
          </p:cNvPr>
          <p:cNvSpPr/>
          <p:nvPr/>
        </p:nvSpPr>
        <p:spPr>
          <a:xfrm>
            <a:off x="9575430" y="5266924"/>
            <a:ext cx="2008909" cy="12053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4393A701-56E8-4D92-BFC4-E738B1E467EC}"/>
              </a:ext>
            </a:extLst>
          </p:cNvPr>
          <p:cNvSpPr/>
          <p:nvPr/>
        </p:nvSpPr>
        <p:spPr>
          <a:xfrm>
            <a:off x="9575430" y="2301104"/>
            <a:ext cx="2008909" cy="12053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45532AC-EA46-4729-984C-AE432A317FFA}"/>
              </a:ext>
            </a:extLst>
          </p:cNvPr>
          <p:cNvSpPr txBox="1"/>
          <p:nvPr/>
        </p:nvSpPr>
        <p:spPr>
          <a:xfrm>
            <a:off x="267443" y="2009130"/>
            <a:ext cx="200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DATA ACQUISITION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61AE9FD-80CD-4793-8B3D-68F737104435}"/>
              </a:ext>
            </a:extLst>
          </p:cNvPr>
          <p:cNvSpPr txBox="1"/>
          <p:nvPr/>
        </p:nvSpPr>
        <p:spPr>
          <a:xfrm>
            <a:off x="398012" y="4759091"/>
            <a:ext cx="1849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PREPROCESSING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1256C91-BDA0-4CEF-A540-CD2510EB7F68}"/>
              </a:ext>
            </a:extLst>
          </p:cNvPr>
          <p:cNvSpPr txBox="1"/>
          <p:nvPr/>
        </p:nvSpPr>
        <p:spPr>
          <a:xfrm>
            <a:off x="4036229" y="2598149"/>
            <a:ext cx="2223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ML TECHNIQUE</a:t>
            </a:r>
          </a:p>
          <a:p>
            <a:r>
              <a:rPr lang="it-IT" dirty="0"/>
              <a:t>(RANDOM FOREST…)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AF66077-A2D5-4786-A986-89474FDD0059}"/>
              </a:ext>
            </a:extLst>
          </p:cNvPr>
          <p:cNvSpPr txBox="1"/>
          <p:nvPr/>
        </p:nvSpPr>
        <p:spPr>
          <a:xfrm>
            <a:off x="6630494" y="2582979"/>
            <a:ext cx="1638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EVALUATION METRICS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C8E4BD5-34BF-49DB-BF75-B4B7698EDA99}"/>
              </a:ext>
            </a:extLst>
          </p:cNvPr>
          <p:cNvSpPr txBox="1"/>
          <p:nvPr/>
        </p:nvSpPr>
        <p:spPr>
          <a:xfrm>
            <a:off x="9575430" y="2580609"/>
            <a:ext cx="2251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DISCUSSION OF THE RESULTS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7288583-648C-497E-8FEF-0293CCCF3BCC}"/>
              </a:ext>
            </a:extLst>
          </p:cNvPr>
          <p:cNvSpPr txBox="1"/>
          <p:nvPr/>
        </p:nvSpPr>
        <p:spPr>
          <a:xfrm>
            <a:off x="9817885" y="5684930"/>
            <a:ext cx="1489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CONCLUSION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B9281702-F1D5-4568-9FF3-5408C38AB1F2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240722" y="2796471"/>
            <a:ext cx="2418" cy="1544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B621B23-6B72-4E5A-9761-9138C8A01554}"/>
              </a:ext>
            </a:extLst>
          </p:cNvPr>
          <p:cNvCxnSpPr>
            <a:cxnSpLocks/>
            <a:stCxn id="6" idx="3"/>
            <a:endCxn id="14" idx="1"/>
          </p:cNvCxnSpPr>
          <p:nvPr/>
        </p:nvCxnSpPr>
        <p:spPr>
          <a:xfrm flipV="1">
            <a:off x="2247594" y="2921315"/>
            <a:ext cx="1788635" cy="2022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185F89D7-FFA0-405A-A6A2-3F69C262AF9C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076314" y="2903775"/>
            <a:ext cx="37060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6108051E-3EA2-48E1-8459-41F9B4A79A73}"/>
              </a:ext>
            </a:extLst>
          </p:cNvPr>
          <p:cNvCxnSpPr>
            <a:cxnSpLocks/>
            <a:stCxn id="8" idx="3"/>
            <a:endCxn id="16" idx="1"/>
          </p:cNvCxnSpPr>
          <p:nvPr/>
        </p:nvCxnSpPr>
        <p:spPr>
          <a:xfrm flipV="1">
            <a:off x="8455831" y="2903775"/>
            <a:ext cx="111959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34603BB1-9815-48CF-A9C8-45AAFFE5EBF2}"/>
              </a:ext>
            </a:extLst>
          </p:cNvPr>
          <p:cNvCxnSpPr>
            <a:cxnSpLocks/>
            <a:stCxn id="11" idx="2"/>
            <a:endCxn id="10" idx="0"/>
          </p:cNvCxnSpPr>
          <p:nvPr/>
        </p:nvCxnSpPr>
        <p:spPr>
          <a:xfrm>
            <a:off x="10579885" y="3506449"/>
            <a:ext cx="0" cy="1760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Mezza cornice 51">
            <a:extLst>
              <a:ext uri="{FF2B5EF4-FFF2-40B4-BE49-F238E27FC236}">
                <a16:creationId xmlns:a16="http://schemas.microsoft.com/office/drawing/2014/main" id="{85022330-8ACC-46B6-B153-92A6648278EB}"/>
              </a:ext>
            </a:extLst>
          </p:cNvPr>
          <p:cNvSpPr/>
          <p:nvPr/>
        </p:nvSpPr>
        <p:spPr>
          <a:xfrm>
            <a:off x="0" y="-21921"/>
            <a:ext cx="1551903" cy="1701728"/>
          </a:xfrm>
          <a:prstGeom prst="halfFrame">
            <a:avLst>
              <a:gd name="adj1" fmla="val 10525"/>
              <a:gd name="adj2" fmla="val 12424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072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D462EE7E-14DF-497D-AE08-F6623DB88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96A155-C704-4B43-A536-B726434F7AC4}"/>
              </a:ext>
            </a:extLst>
          </p:cNvPr>
          <p:cNvSpPr txBox="1"/>
          <p:nvPr/>
        </p:nvSpPr>
        <p:spPr>
          <a:xfrm>
            <a:off x="7584771" y="1348841"/>
            <a:ext cx="3507415" cy="1346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it-IT"/>
            </a:defPPr>
            <a:lvl1pPr>
              <a:defRPr sz="4000"/>
            </a:lvl1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effectLst/>
                <a:latin typeface="+mj-lt"/>
                <a:ea typeface="+mj-ea"/>
                <a:cs typeface="+mj-cs"/>
              </a:rPr>
              <a:t>Expected output</a:t>
            </a:r>
            <a:endParaRPr lang="en-US" sz="3600" dirty="0">
              <a:latin typeface="+mj-lt"/>
              <a:ea typeface="+mj-ea"/>
              <a:cs typeface="+mj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FBF0AC7-1F73-4A5E-882F-8C2A41F1A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614F9EF-D44E-45D3-AAE9-13A71CFDD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82" y="891540"/>
            <a:ext cx="3080699" cy="5071110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3BD8505-FD2C-4ABC-98D0-C6E314A20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454" y="1138283"/>
            <a:ext cx="1767810" cy="1767810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D91ED1D-B336-4FB7-BC30-45E32C127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678" y="3834704"/>
            <a:ext cx="1767809" cy="1767809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8ADB85C5-2617-4E15-A8F0-7ABF8DD088BB}"/>
              </a:ext>
            </a:extLst>
          </p:cNvPr>
          <p:cNvSpPr txBox="1"/>
          <p:nvPr/>
        </p:nvSpPr>
        <p:spPr>
          <a:xfrm>
            <a:off x="7236985" y="2399100"/>
            <a:ext cx="4490558" cy="3645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The results we want to achieve is to better classify the nature of mushrooms and to improve the results obtained by exploiting further Machine Learning techniques.</a:t>
            </a:r>
          </a:p>
        </p:txBody>
      </p:sp>
      <p:sp>
        <p:nvSpPr>
          <p:cNvPr id="24" name="Mezza cornice 23">
            <a:extLst>
              <a:ext uri="{FF2B5EF4-FFF2-40B4-BE49-F238E27FC236}">
                <a16:creationId xmlns:a16="http://schemas.microsoft.com/office/drawing/2014/main" id="{53621A73-AC3F-4C8C-AB56-394B74961281}"/>
              </a:ext>
            </a:extLst>
          </p:cNvPr>
          <p:cNvSpPr/>
          <p:nvPr/>
        </p:nvSpPr>
        <p:spPr>
          <a:xfrm rot="5400000">
            <a:off x="10565186" y="-74913"/>
            <a:ext cx="1551903" cy="1701728"/>
          </a:xfrm>
          <a:prstGeom prst="halfFrame">
            <a:avLst>
              <a:gd name="adj1" fmla="val 10525"/>
              <a:gd name="adj2" fmla="val 8623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468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96A155-C704-4B43-A536-B726434F7AC4}"/>
              </a:ext>
            </a:extLst>
          </p:cNvPr>
          <p:cNvSpPr txBox="1"/>
          <p:nvPr/>
        </p:nvSpPr>
        <p:spPr>
          <a:xfrm>
            <a:off x="149748" y="247658"/>
            <a:ext cx="4281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 sz="4000"/>
            </a:lvl1pPr>
          </a:lstStyle>
          <a:p>
            <a:r>
              <a:rPr lang="it-IT" dirty="0">
                <a:effectLst/>
                <a:latin typeface="Arial" panose="020B0604020202020204" pitchFamily="34" charset="0"/>
              </a:rPr>
              <a:t>Work Distribution</a:t>
            </a:r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6A595BE-CECB-4BA6-8949-2B7B6CB34DBC}"/>
              </a:ext>
            </a:extLst>
          </p:cNvPr>
          <p:cNvSpPr txBox="1"/>
          <p:nvPr/>
        </p:nvSpPr>
        <p:spPr>
          <a:xfrm>
            <a:off x="677377" y="937257"/>
            <a:ext cx="8146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The work </a:t>
            </a:r>
            <a:r>
              <a:rPr lang="it-IT" sz="2400" dirty="0" err="1"/>
              <a:t>will</a:t>
            </a:r>
            <a:r>
              <a:rPr lang="it-IT" sz="2400" dirty="0"/>
              <a:t> be </a:t>
            </a:r>
            <a:r>
              <a:rPr lang="it-IT" sz="2400" dirty="0" err="1"/>
              <a:t>distributed</a:t>
            </a:r>
            <a:r>
              <a:rPr lang="it-IT" sz="2400" dirty="0"/>
              <a:t> </a:t>
            </a:r>
            <a:r>
              <a:rPr lang="it-IT" sz="2400" dirty="0" err="1"/>
              <a:t>as</a:t>
            </a:r>
            <a:r>
              <a:rPr lang="it-IT" sz="2400" dirty="0"/>
              <a:t> follow:</a:t>
            </a:r>
          </a:p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23BFD1D-6543-4FA5-B797-0E395765E085}"/>
              </a:ext>
            </a:extLst>
          </p:cNvPr>
          <p:cNvSpPr txBox="1"/>
          <p:nvPr/>
        </p:nvSpPr>
        <p:spPr>
          <a:xfrm>
            <a:off x="1382433" y="1835522"/>
            <a:ext cx="2481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Data </a:t>
            </a:r>
            <a:r>
              <a:rPr lang="it-IT" sz="2400" b="1" dirty="0" err="1"/>
              <a:t>Cleaning</a:t>
            </a:r>
            <a:endParaRPr lang="it-IT" sz="2400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ACEA93B-053C-4833-B6F7-BE779EE6924E}"/>
              </a:ext>
            </a:extLst>
          </p:cNvPr>
          <p:cNvSpPr txBox="1"/>
          <p:nvPr/>
        </p:nvSpPr>
        <p:spPr>
          <a:xfrm>
            <a:off x="4379562" y="1785066"/>
            <a:ext cx="341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Applying</a:t>
            </a:r>
            <a:r>
              <a:rPr lang="it-IT" sz="2400" b="1" dirty="0"/>
              <a:t> ML techniques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CA8B5BF-123B-4032-86A9-1591472F64FF}"/>
              </a:ext>
            </a:extLst>
          </p:cNvPr>
          <p:cNvSpPr txBox="1"/>
          <p:nvPr/>
        </p:nvSpPr>
        <p:spPr>
          <a:xfrm>
            <a:off x="8309563" y="1784116"/>
            <a:ext cx="2481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 sz="2400" b="1"/>
            </a:lvl1pPr>
          </a:lstStyle>
          <a:p>
            <a:r>
              <a:rPr lang="it-IT" dirty="0"/>
              <a:t>Evaluation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B4A35D8-6C92-4F00-9BC9-205B5E39BDC3}"/>
              </a:ext>
            </a:extLst>
          </p:cNvPr>
          <p:cNvSpPr txBox="1"/>
          <p:nvPr/>
        </p:nvSpPr>
        <p:spPr>
          <a:xfrm>
            <a:off x="5117812" y="2936788"/>
            <a:ext cx="1527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Reporting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D2805B0-03ED-4005-B15D-EB1D64F3FDAC}"/>
              </a:ext>
            </a:extLst>
          </p:cNvPr>
          <p:cNvSpPr txBox="1"/>
          <p:nvPr/>
        </p:nvSpPr>
        <p:spPr>
          <a:xfrm>
            <a:off x="5659621" y="3374751"/>
            <a:ext cx="1668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/>
              <a:t>All</a:t>
            </a:r>
            <a:r>
              <a:rPr lang="it-IT" sz="2000" b="1" dirty="0"/>
              <a:t> </a:t>
            </a:r>
            <a:r>
              <a:rPr lang="it-IT" sz="2000" b="1" dirty="0" err="1"/>
              <a:t>together</a:t>
            </a:r>
            <a:endParaRPr lang="it-IT" sz="2000" b="1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121B0B6-EFDF-4BE5-95DF-651E0C9E5B72}"/>
              </a:ext>
            </a:extLst>
          </p:cNvPr>
          <p:cNvSpPr txBox="1"/>
          <p:nvPr/>
        </p:nvSpPr>
        <p:spPr>
          <a:xfrm>
            <a:off x="1924243" y="2265586"/>
            <a:ext cx="1398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Iman Ras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4BA8F79-8FAB-4BC0-8464-CC4662182F24}"/>
              </a:ext>
            </a:extLst>
          </p:cNvPr>
          <p:cNvSpPr txBox="1"/>
          <p:nvPr/>
        </p:nvSpPr>
        <p:spPr>
          <a:xfrm>
            <a:off x="4845998" y="2217763"/>
            <a:ext cx="2481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Alessandro Maccario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E7E8680-3039-4FC9-841B-E5040DEB8195}"/>
              </a:ext>
            </a:extLst>
          </p:cNvPr>
          <p:cNvSpPr txBox="1"/>
          <p:nvPr/>
        </p:nvSpPr>
        <p:spPr>
          <a:xfrm>
            <a:off x="8851373" y="2219446"/>
            <a:ext cx="314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Camilla Vittoria Di Martino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C78A52C-0B25-400B-996E-7396B4A82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063" y="149825"/>
            <a:ext cx="1551903" cy="1551903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003855E5-50AA-40DA-8522-DC0A5D5A7BB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18" y="1868670"/>
            <a:ext cx="426814" cy="426814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B2853B57-F38B-48FF-BD5A-1D080672F7F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044" y="1848164"/>
            <a:ext cx="426814" cy="426814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0D9B7900-9BEE-4792-BD0F-0B2F481122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748" y="1818967"/>
            <a:ext cx="426814" cy="426814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C368DAD1-EC50-430A-9B50-0B2D220BCF2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08" y="2965035"/>
            <a:ext cx="426814" cy="426814"/>
          </a:xfrm>
          <a:prstGeom prst="rect">
            <a:avLst/>
          </a:prstGeom>
        </p:spPr>
      </p:pic>
      <p:pic>
        <p:nvPicPr>
          <p:cNvPr id="27" name="Immagine 26" descr="Immagine che contiene erba, esterni&#10;&#10;Descrizione generata automaticamente">
            <a:extLst>
              <a:ext uri="{FF2B5EF4-FFF2-40B4-BE49-F238E27FC236}">
                <a16:creationId xmlns:a16="http://schemas.microsoft.com/office/drawing/2014/main" id="{8D90E136-BFEC-43D7-81D8-ADC1C7C8BA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06" b="18839"/>
          <a:stretch/>
        </p:blipFill>
        <p:spPr>
          <a:xfrm>
            <a:off x="1" y="4059542"/>
            <a:ext cx="12191999" cy="2784368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29" name="Mezza cornice 28">
            <a:extLst>
              <a:ext uri="{FF2B5EF4-FFF2-40B4-BE49-F238E27FC236}">
                <a16:creationId xmlns:a16="http://schemas.microsoft.com/office/drawing/2014/main" id="{275B4886-175C-46EE-A1D9-6E0085B3107C}"/>
              </a:ext>
            </a:extLst>
          </p:cNvPr>
          <p:cNvSpPr/>
          <p:nvPr/>
        </p:nvSpPr>
        <p:spPr>
          <a:xfrm>
            <a:off x="0" y="-21921"/>
            <a:ext cx="1551903" cy="1701728"/>
          </a:xfrm>
          <a:prstGeom prst="halfFrame">
            <a:avLst>
              <a:gd name="adj1" fmla="val 10525"/>
              <a:gd name="adj2" fmla="val 12424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715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fasianide, galliforme&#10;&#10;Descrizione generata automaticamente">
            <a:extLst>
              <a:ext uri="{FF2B5EF4-FFF2-40B4-BE49-F238E27FC236}">
                <a16:creationId xmlns:a16="http://schemas.microsoft.com/office/drawing/2014/main" id="{07F63F03-A07A-479C-AE32-7808F45C7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53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B4BF24-EED1-4CFC-8588-555D546E2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2543" y="1825625"/>
            <a:ext cx="10515600" cy="4351338"/>
          </a:xfrm>
        </p:spPr>
        <p:txBody>
          <a:bodyPr/>
          <a:lstStyle/>
          <a:p>
            <a:r>
              <a:rPr lang="it-IT" dirty="0"/>
              <a:t>PREPARARE DISCORSO PER DIVIDERE PARTI TRA NOI TRE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658BA45-95B8-4F69-87DB-9F840D563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496" y="2486024"/>
            <a:ext cx="10225292" cy="294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46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468</Words>
  <Application>Microsoft Office PowerPoint</Application>
  <PresentationFormat>Widescreen</PresentationFormat>
  <Paragraphs>84</Paragraphs>
  <Slides>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7" baseType="lpstr">
      <vt:lpstr>Adobe Garamond Pro</vt:lpstr>
      <vt:lpstr>Apple Braille</vt:lpstr>
      <vt:lpstr>Arial</vt:lpstr>
      <vt:lpstr>Bell MT</vt:lpstr>
      <vt:lpstr>Calibri</vt:lpstr>
      <vt:lpstr>Calibri Light</vt:lpstr>
      <vt:lpstr>Cambria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 Maccario</dc:creator>
  <cp:lastModifiedBy>Ale Maccario</cp:lastModifiedBy>
  <cp:revision>42</cp:revision>
  <dcterms:created xsi:type="dcterms:W3CDTF">2021-11-17T14:27:47Z</dcterms:created>
  <dcterms:modified xsi:type="dcterms:W3CDTF">2021-11-18T14:22:17Z</dcterms:modified>
</cp:coreProperties>
</file>